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8" d="100"/>
          <a:sy n="138" d="100"/>
        </p:scale>
        <p:origin x="-8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5A5A-C182-7F43-BEEA-4362F90E0C09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98EC6-6E00-F14F-901C-F329CB65E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5A5A-C182-7F43-BEEA-4362F90E0C09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98EC6-6E00-F14F-901C-F329CB65E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5A5A-C182-7F43-BEEA-4362F90E0C09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98EC6-6E00-F14F-901C-F329CB65E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5A5A-C182-7F43-BEEA-4362F90E0C09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98EC6-6E00-F14F-901C-F329CB65E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5A5A-C182-7F43-BEEA-4362F90E0C09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98EC6-6E00-F14F-901C-F329CB65E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5A5A-C182-7F43-BEEA-4362F90E0C09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98EC6-6E00-F14F-901C-F329CB65E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5A5A-C182-7F43-BEEA-4362F90E0C09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98EC6-6E00-F14F-901C-F329CB65E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5A5A-C182-7F43-BEEA-4362F90E0C09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98EC6-6E00-F14F-901C-F329CB65E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5A5A-C182-7F43-BEEA-4362F90E0C09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98EC6-6E00-F14F-901C-F329CB65E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5A5A-C182-7F43-BEEA-4362F90E0C09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98EC6-6E00-F14F-901C-F329CB65E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5A5A-C182-7F43-BEEA-4362F90E0C09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98EC6-6E00-F14F-901C-F329CB65E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35A5A-C182-7F43-BEEA-4362F90E0C09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8EC6-6E00-F14F-901C-F329CB65E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000" b="1" dirty="0" smtClean="0">
                <a:latin typeface="Marker Felt"/>
                <a:cs typeface="Marker Felt"/>
              </a:rPr>
              <a:t>Nine Circles of Tennis Hell</a:t>
            </a:r>
            <a:endParaRPr lang="en-US" sz="9000" b="1" dirty="0">
              <a:latin typeface="Marker Felt"/>
              <a:cs typeface="Marker Felt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1371600" y="4757656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Marker Felt"/>
                <a:cs typeface="Marker Felt"/>
              </a:rPr>
              <a:t>Mary Prouse</a:t>
            </a:r>
          </a:p>
          <a:p>
            <a:r>
              <a:rPr lang="en-US" sz="4000" b="1" dirty="0" smtClean="0">
                <a:solidFill>
                  <a:schemeClr val="tx1"/>
                </a:solidFill>
                <a:latin typeface="Marker Felt"/>
                <a:cs typeface="Marker Felt"/>
              </a:rPr>
              <a:t>Period 2</a:t>
            </a:r>
            <a:endParaRPr lang="en-US" sz="4000" b="1" dirty="0">
              <a:solidFill>
                <a:schemeClr val="tx1"/>
              </a:solidFill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8961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Ninth Circle: Cheaters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3727004"/>
            <a:ext cx="8229601" cy="2815584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Playing a cheater is the only thing worse than losing, because there is always the question: What could have been?</a:t>
            </a:r>
          </a:p>
          <a:p>
            <a:r>
              <a:rPr lang="en-US" dirty="0" smtClean="0">
                <a:latin typeface="Marker Felt"/>
                <a:cs typeface="Marker Felt"/>
              </a:rPr>
              <a:t>There are not officials during most matches, so calls are based on honesty.</a:t>
            </a:r>
          </a:p>
        </p:txBody>
      </p:sp>
      <p:pic>
        <p:nvPicPr>
          <p:cNvPr id="5" name="Picture 4" descr="50284_346679105569_2407016_n.jpg"/>
          <p:cNvPicPr>
            <a:picLocks noChangeAspect="1"/>
          </p:cNvPicPr>
          <p:nvPr/>
        </p:nvPicPr>
        <p:blipFill>
          <a:blip r:embed="rId2"/>
          <a:srcRect t="19005"/>
          <a:stretch>
            <a:fillRect/>
          </a:stretch>
        </p:blipFill>
        <p:spPr>
          <a:xfrm>
            <a:off x="457200" y="274638"/>
            <a:ext cx="2111268" cy="2274323"/>
          </a:xfrm>
          <a:prstGeom prst="rect">
            <a:avLst/>
          </a:prstGeom>
        </p:spPr>
      </p:pic>
      <p:pic>
        <p:nvPicPr>
          <p:cNvPr id="6" name="Picture 5" descr="6953877-tennis-ball-on-the-court-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969" y="462029"/>
            <a:ext cx="2647176" cy="1764784"/>
          </a:xfrm>
          <a:prstGeom prst="rect">
            <a:avLst/>
          </a:prstGeom>
        </p:spPr>
      </p:pic>
      <p:pic>
        <p:nvPicPr>
          <p:cNvPr id="7" name="Picture 6" descr="50284_346679105569_2407016_n.jpg"/>
          <p:cNvPicPr>
            <a:picLocks noChangeAspect="1"/>
          </p:cNvPicPr>
          <p:nvPr/>
        </p:nvPicPr>
        <p:blipFill>
          <a:blip r:embed="rId2"/>
          <a:srcRect t="19005"/>
          <a:stretch>
            <a:fillRect/>
          </a:stretch>
        </p:blipFill>
        <p:spPr>
          <a:xfrm flipH="1">
            <a:off x="6575530" y="274638"/>
            <a:ext cx="2111270" cy="2274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First Circle: Animal like Noises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6" name="Content Placeholder 5" descr="376http-a323-yahoofs-com-ymg-world_of_sport__9-world_of_sport-812931709-1309518187-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58045" b="-58045"/>
          <a:stretch>
            <a:fillRect/>
          </a:stretch>
        </p:blipFill>
        <p:spPr>
          <a:xfrm>
            <a:off x="457200" y="274638"/>
            <a:ext cx="4038600" cy="4525963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Grunting!</a:t>
            </a:r>
          </a:p>
          <a:p>
            <a:r>
              <a:rPr lang="en-US" dirty="0" smtClean="0">
                <a:latin typeface="Marker Felt"/>
                <a:cs typeface="Marker Felt"/>
              </a:rPr>
              <a:t>Players want to hit the ball harder, so they scream/shriek/grunt.</a:t>
            </a:r>
          </a:p>
          <a:p>
            <a:r>
              <a:rPr lang="en-US" dirty="0" smtClean="0">
                <a:latin typeface="Marker Felt"/>
                <a:cs typeface="Marker Felt"/>
              </a:rPr>
              <a:t>However, grunting is annoying and a distraction for the opponent.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7" name="Picture 6" descr="serena-williams-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994475"/>
            <a:ext cx="4038600" cy="2423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Second Circle: Breaking a String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Breaking a string can happen any time during a match.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Pace</a:t>
            </a:r>
          </a:p>
          <a:p>
            <a:pPr lvl="1"/>
            <a:r>
              <a:rPr lang="en-US" dirty="0" smtClean="0">
                <a:latin typeface="Marker Felt"/>
                <a:cs typeface="Marker Felt"/>
              </a:rPr>
              <a:t>Spin</a:t>
            </a:r>
          </a:p>
          <a:p>
            <a:r>
              <a:rPr lang="en-US" dirty="0" smtClean="0">
                <a:latin typeface="Marker Felt"/>
                <a:cs typeface="Marker Felt"/>
              </a:rPr>
              <a:t>The point continues even if a player breaks a string.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5" name="Content Placeholder 4" descr="tennis_82935-1152x864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4712" b="-2471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Third Circle: No Court Time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8229601" cy="2907600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It is frustrating when one shows up to hit, and all of the courts are taken.</a:t>
            </a:r>
          </a:p>
          <a:p>
            <a:r>
              <a:rPr lang="en-US" dirty="0" smtClean="0">
                <a:latin typeface="Marker Felt"/>
                <a:cs typeface="Marker Felt"/>
              </a:rPr>
              <a:t>It is even worse in the winter, since there are fewer courts available.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5" name="Picture 4" descr="fullcourt.jpg"/>
          <p:cNvPicPr>
            <a:picLocks noChangeAspect="1"/>
          </p:cNvPicPr>
          <p:nvPr/>
        </p:nvPicPr>
        <p:blipFill>
          <a:blip r:embed="rId2"/>
          <a:srcRect b="16297"/>
          <a:stretch>
            <a:fillRect/>
          </a:stretch>
        </p:blipFill>
        <p:spPr>
          <a:xfrm>
            <a:off x="2383920" y="3622440"/>
            <a:ext cx="4369307" cy="2644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Fourth Circle: Double Faulting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A double fault is when both serves are either out or hit into the net.</a:t>
            </a:r>
          </a:p>
          <a:p>
            <a:r>
              <a:rPr lang="en-US" dirty="0" smtClean="0">
                <a:latin typeface="Marker Felt"/>
                <a:cs typeface="Marker Felt"/>
              </a:rPr>
              <a:t>The server loses the point before it even begins.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5" name="Content Placeholder 4" descr="220px-Rafael_Nadal_2011_Roland_Garros_2011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8141" r="-1814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Fifth Circle: Bad Doubles Partner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600" cy="3303205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A bad doubles partner can lose the match even if the other player is Roger </a:t>
            </a:r>
            <a:r>
              <a:rPr lang="en-US" dirty="0" err="1" smtClean="0">
                <a:latin typeface="Marker Felt"/>
                <a:cs typeface="Marker Felt"/>
              </a:rPr>
              <a:t>Federer</a:t>
            </a:r>
            <a:r>
              <a:rPr lang="en-US" dirty="0" smtClean="0">
                <a:latin typeface="Marker Felt"/>
                <a:cs typeface="Marker Felt"/>
              </a:rPr>
              <a:t>.</a:t>
            </a:r>
          </a:p>
          <a:p>
            <a:r>
              <a:rPr lang="en-US" dirty="0" smtClean="0">
                <a:latin typeface="Marker Felt"/>
                <a:cs typeface="Marker Felt"/>
              </a:rPr>
              <a:t>The opponents will quickly realize the ‘bad’ partner and hit the ball to him/her more often.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5" name="Picture 4" descr="tennis_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234" y="3611430"/>
            <a:ext cx="5518422" cy="2848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700" dirty="0" smtClean="0">
                <a:latin typeface="Marker Felt"/>
                <a:cs typeface="Marker Felt"/>
              </a:rPr>
              <a:t>Sixth Circle: The Ball Dropping Over the Net</a:t>
            </a:r>
            <a:endParaRPr lang="en-US" sz="3700" dirty="0">
              <a:latin typeface="Marker Felt"/>
              <a:cs typeface="Marker Felt"/>
            </a:endParaRPr>
          </a:p>
        </p:txBody>
      </p:sp>
      <p:pic>
        <p:nvPicPr>
          <p:cNvPr id="5" name="Content Placeholder 4" descr="tennis-ball-net-150x150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6034" b="-6034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One of the most unlucky shots</a:t>
            </a:r>
            <a:r>
              <a:rPr lang="en-US" dirty="0" smtClean="0">
                <a:latin typeface="Marker Felt"/>
                <a:cs typeface="Marker Felt"/>
              </a:rPr>
              <a:t> to receive in tennis</a:t>
            </a:r>
          </a:p>
          <a:p>
            <a:r>
              <a:rPr lang="en-US" dirty="0" smtClean="0">
                <a:latin typeface="Marker Felt"/>
                <a:cs typeface="Marker Felt"/>
              </a:rPr>
              <a:t>The ball bounces off the net cord and falls.</a:t>
            </a:r>
          </a:p>
          <a:p>
            <a:r>
              <a:rPr lang="en-US" dirty="0" smtClean="0">
                <a:latin typeface="Marker Felt"/>
                <a:cs typeface="Marker Felt"/>
              </a:rPr>
              <a:t>No amount of speed will get one to the ball.</a:t>
            </a:r>
            <a:endParaRPr lang="en-US" dirty="0">
              <a:latin typeface="Marker Felt"/>
              <a:cs typeface="Marker Fe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Seventh Circle: Annoying Fans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Tennis is suppose to be a quiet game.</a:t>
            </a:r>
          </a:p>
          <a:p>
            <a:r>
              <a:rPr lang="en-US" dirty="0" smtClean="0">
                <a:latin typeface="Marker Felt"/>
                <a:cs typeface="Marker Felt"/>
              </a:rPr>
              <a:t>However, there are annoying fans who cheer after every point.</a:t>
            </a:r>
          </a:p>
          <a:p>
            <a:r>
              <a:rPr lang="en-US" dirty="0" smtClean="0">
                <a:latin typeface="Marker Felt"/>
                <a:cs typeface="Marker Felt"/>
              </a:rPr>
              <a:t>The worst is when the ball is hit into the net, and the crowd goes wild.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5" name="Content Placeholder 4" descr="11299659731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4712" b="-24712"/>
          <a:stretch>
            <a:fillRect/>
          </a:stretch>
        </p:blipFill>
        <p:spPr>
          <a:xfrm flipH="1">
            <a:off x="4693061" y="1600200"/>
            <a:ext cx="399373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Eighth Circle: Losing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7638"/>
            <a:ext cx="8229600" cy="2970065"/>
          </a:xfrm>
        </p:spPr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No one likes to lose, but it happens in every sport.</a:t>
            </a:r>
          </a:p>
          <a:p>
            <a:r>
              <a:rPr lang="en-US" dirty="0" smtClean="0">
                <a:latin typeface="Marker Felt"/>
                <a:cs typeface="Marker Felt"/>
              </a:rPr>
              <a:t>Like all losses, some are easier to take than others.</a:t>
            </a:r>
          </a:p>
          <a:p>
            <a:r>
              <a:rPr lang="en-US" dirty="0" smtClean="0">
                <a:latin typeface="Marker Felt"/>
                <a:cs typeface="Marker Felt"/>
              </a:rPr>
              <a:t>Inevitably, everyone loses just like Rafael </a:t>
            </a:r>
            <a:r>
              <a:rPr lang="en-US" dirty="0" err="1" smtClean="0">
                <a:latin typeface="Marker Felt"/>
                <a:cs typeface="Marker Felt"/>
              </a:rPr>
              <a:t>Nadal</a:t>
            </a:r>
            <a:r>
              <a:rPr lang="en-US" dirty="0" smtClean="0">
                <a:latin typeface="Marker Felt"/>
                <a:cs typeface="Marker Felt"/>
              </a:rPr>
              <a:t>, the former number one.</a:t>
            </a: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5" name="Picture 4" descr="Rafael_Nadal_FrenchOpen2009_APphoto_ChristopheE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993" y="3780460"/>
            <a:ext cx="4112003" cy="2883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358</Words>
  <Application>Microsoft Macintosh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Nine Circles of Tennis Hell</vt:lpstr>
      <vt:lpstr>First Circle: Animal like Noises</vt:lpstr>
      <vt:lpstr>Second Circle: Breaking a String</vt:lpstr>
      <vt:lpstr>Third Circle: No Court Time</vt:lpstr>
      <vt:lpstr>Fourth Circle: Double Faulting</vt:lpstr>
      <vt:lpstr>Fifth Circle: Bad Doubles Partner</vt:lpstr>
      <vt:lpstr>Sixth Circle: The Ball Dropping Over the Net</vt:lpstr>
      <vt:lpstr>Seventh Circle: Annoying Fans</vt:lpstr>
      <vt:lpstr>Eighth Circle: Losing</vt:lpstr>
      <vt:lpstr>Ninth Circle: Cheaters</vt:lpstr>
    </vt:vector>
  </TitlesOfParts>
  <Company>mag975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Nine Circles of Tennis Hell</dc:title>
  <dc:creator>Diane Bottolfson</dc:creator>
  <cp:lastModifiedBy>Diane Bottolfson</cp:lastModifiedBy>
  <cp:revision>22</cp:revision>
  <dcterms:created xsi:type="dcterms:W3CDTF">2011-09-13T00:48:12Z</dcterms:created>
  <dcterms:modified xsi:type="dcterms:W3CDTF">2011-09-13T00:53:02Z</dcterms:modified>
</cp:coreProperties>
</file>